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88" r:id="rId6"/>
    <p:sldId id="261" r:id="rId7"/>
    <p:sldId id="262" r:id="rId8"/>
    <p:sldId id="263" r:id="rId9"/>
    <p:sldId id="264" r:id="rId10"/>
    <p:sldId id="266" r:id="rId11"/>
    <p:sldId id="290" r:id="rId12"/>
    <p:sldId id="267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9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NUMERICAL ANALYSIS ON HEAT TRANSFER ENHANCEMENT OF POROUS FIN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6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GRID INDEPENDENT STUDY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731963"/>
            <a:ext cx="7695519" cy="44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5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ASSUMPTIONS AND BOUNDARY CONDITIONS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Heat flux in to the fin is given at the base of the fin. Heat flux = 24000W/m2 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Operating </a:t>
            </a:r>
            <a:r>
              <a:rPr lang="en-US" dirty="0">
                <a:effectLst/>
              </a:rPr>
              <a:t>temperature is considered as 300K.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Pressure </a:t>
            </a:r>
            <a:r>
              <a:rPr lang="en-US" dirty="0">
                <a:effectLst/>
              </a:rPr>
              <a:t>outside the domain is considered as atmospheric (101325Pa).</a:t>
            </a:r>
          </a:p>
          <a:p>
            <a:endParaRPr lang="en-US" dirty="0" smtClean="0"/>
          </a:p>
          <a:p>
            <a:r>
              <a:rPr lang="en-US" dirty="0" err="1" smtClean="0"/>
              <a:t>Boussnnesq</a:t>
            </a:r>
            <a:r>
              <a:rPr lang="en-US" dirty="0" smtClean="0"/>
              <a:t> 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4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ASSUMPTIONS (CONT)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796367"/>
              </a:xfrm>
            </p:spPr>
            <p:txBody>
              <a:bodyPr>
                <a:normAutofit lnSpcReduction="10000"/>
              </a:bodyPr>
              <a:lstStyle/>
              <a:p>
                <a:pPr marL="36900" indent="0">
                  <a:buNone/>
                </a:pPr>
                <a:r>
                  <a:rPr lang="en-US" dirty="0" smtClean="0">
                    <a:effectLst/>
                  </a:rPr>
                  <a:t>The analysis is made on a rectangular Aluminum </a:t>
                </a:r>
                <a:r>
                  <a:rPr lang="en-US" dirty="0">
                    <a:effectLst/>
                  </a:rPr>
                  <a:t>fin having </a:t>
                </a:r>
                <a:endParaRPr lang="en-US" dirty="0" smtClean="0">
                  <a:effectLst/>
                </a:endParaRPr>
              </a:p>
              <a:p>
                <a:pPr marL="36900" indent="0">
                  <a:buNone/>
                </a:pP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                   thermal </a:t>
                </a:r>
                <a:r>
                  <a:rPr lang="en-US" dirty="0">
                    <a:effectLst/>
                  </a:rPr>
                  <a:t>conductivity 202 </a:t>
                </a:r>
                <a:r>
                  <a:rPr lang="en-US" dirty="0" smtClean="0">
                    <a:effectLst/>
                  </a:rPr>
                  <a:t>W/</a:t>
                </a:r>
                <a:r>
                  <a:rPr lang="en-US" dirty="0" err="1" smtClean="0">
                    <a:effectLst/>
                  </a:rPr>
                  <a:t>mK</a:t>
                </a:r>
                <a:endParaRPr lang="en-US" dirty="0" smtClean="0">
                  <a:effectLst/>
                </a:endParaRPr>
              </a:p>
              <a:p>
                <a:pPr marL="36900" indent="0">
                  <a:buNone/>
                </a:pP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                   </a:t>
                </a:r>
                <a:r>
                  <a:rPr lang="en-US" dirty="0">
                    <a:effectLst/>
                  </a:rPr>
                  <a:t>d</a:t>
                </a:r>
                <a:r>
                  <a:rPr lang="en-US" dirty="0" smtClean="0">
                    <a:effectLst/>
                  </a:rPr>
                  <a:t>ensity </a:t>
                </a:r>
                <a:r>
                  <a:rPr lang="en-US" dirty="0">
                    <a:effectLst/>
                  </a:rPr>
                  <a:t>2719 </a:t>
                </a:r>
                <a:r>
                  <a:rPr lang="en-US" dirty="0" smtClean="0">
                    <a:effectLst/>
                  </a:rPr>
                  <a:t>Kg/m3</a:t>
                </a:r>
              </a:p>
              <a:p>
                <a:pPr marL="36900" indent="0">
                  <a:buNone/>
                </a:pP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                   specific </a:t>
                </a:r>
                <a:r>
                  <a:rPr lang="en-US" dirty="0">
                    <a:effectLst/>
                  </a:rPr>
                  <a:t>heat 871 J/kg </a:t>
                </a:r>
                <a:r>
                  <a:rPr lang="en-US" dirty="0" smtClean="0">
                    <a:effectLst/>
                  </a:rPr>
                  <a:t>K</a:t>
                </a:r>
              </a:p>
              <a:p>
                <a:pPr marL="36900" indent="0">
                  <a:buNone/>
                </a:pPr>
                <a:r>
                  <a:rPr lang="en-US" dirty="0" smtClean="0">
                    <a:effectLst/>
                  </a:rPr>
                  <a:t>The </a:t>
                </a:r>
                <a:r>
                  <a:rPr lang="en-US" dirty="0">
                    <a:effectLst/>
                  </a:rPr>
                  <a:t>working fluid is air having </a:t>
                </a:r>
                <a:endParaRPr lang="en-US" dirty="0" smtClean="0">
                  <a:effectLst/>
                </a:endParaRPr>
              </a:p>
              <a:p>
                <a:pPr marL="36900" indent="0">
                  <a:buNone/>
                </a:pP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                   density </a:t>
                </a:r>
                <a:r>
                  <a:rPr lang="en-US" dirty="0">
                    <a:effectLst/>
                  </a:rPr>
                  <a:t>1.165 </a:t>
                </a:r>
                <a:r>
                  <a:rPr lang="en-US" dirty="0" smtClean="0">
                    <a:effectLst/>
                  </a:rPr>
                  <a:t>Kg/m3</a:t>
                </a:r>
              </a:p>
              <a:p>
                <a:pPr marL="36900" indent="0">
                  <a:buNone/>
                </a:pP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                   dynamic </a:t>
                </a:r>
                <a:r>
                  <a:rPr lang="en-US" dirty="0">
                    <a:effectLst/>
                  </a:rPr>
                  <a:t>Viscosity 1.84X10-5 </a:t>
                </a:r>
                <a:r>
                  <a:rPr lang="en-US" dirty="0" smtClean="0">
                    <a:effectLst/>
                  </a:rPr>
                  <a:t>Ns/m2</a:t>
                </a:r>
              </a:p>
              <a:p>
                <a:pPr marL="36900" indent="0">
                  <a:buNone/>
                </a:pP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                   Specific </a:t>
                </a:r>
                <a:r>
                  <a:rPr lang="en-US" dirty="0">
                    <a:effectLst/>
                  </a:rPr>
                  <a:t>heat </a:t>
                </a:r>
                <a:r>
                  <a:rPr lang="en-US" dirty="0" smtClean="0">
                    <a:effectLst/>
                  </a:rPr>
                  <a:t>1005J/</a:t>
                </a:r>
                <a:r>
                  <a:rPr lang="en-US" dirty="0" err="1" smtClean="0">
                    <a:effectLst/>
                  </a:rPr>
                  <a:t>kgK</a:t>
                </a:r>
                <a:endParaRPr lang="en-US" dirty="0" smtClean="0">
                  <a:effectLst/>
                </a:endParaRPr>
              </a:p>
              <a:p>
                <a:pPr marL="36900" indent="0">
                  <a:buNone/>
                </a:pP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                   thermal </a:t>
                </a:r>
                <a:r>
                  <a:rPr lang="en-US" dirty="0">
                    <a:effectLst/>
                  </a:rPr>
                  <a:t>conductivity 0.025 </a:t>
                </a:r>
                <a:r>
                  <a:rPr lang="en-US" dirty="0" smtClean="0">
                    <a:effectLst/>
                  </a:rPr>
                  <a:t>W/</a:t>
                </a:r>
                <a:r>
                  <a:rPr lang="en-US" dirty="0" err="1" smtClean="0">
                    <a:effectLst/>
                  </a:rPr>
                  <a:t>mK</a:t>
                </a:r>
                <a:endParaRPr lang="en-US" dirty="0" smtClean="0">
                  <a:effectLst/>
                </a:endParaRPr>
              </a:p>
              <a:p>
                <a:pPr marL="36900" indent="0">
                  <a:buNone/>
                </a:pP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                   thermal </a:t>
                </a:r>
                <a:r>
                  <a:rPr lang="en-US" dirty="0">
                    <a:effectLst/>
                  </a:rPr>
                  <a:t>expansion coefficient </a:t>
                </a:r>
                <a:r>
                  <a:rPr lang="en-US" dirty="0" smtClean="0">
                    <a:effectLst/>
                  </a:rPr>
                  <a:t>0.0033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>
                  <a:effectLst/>
                </a:endParaRPr>
              </a:p>
              <a:p>
                <a:pPr marL="36900" indent="0">
                  <a:buNone/>
                </a:pPr>
                <a:r>
                  <a:rPr lang="en-US" dirty="0" smtClean="0">
                    <a:effectLst/>
                  </a:rPr>
                  <a:t>Ambient </a:t>
                </a:r>
                <a:r>
                  <a:rPr lang="en-US" dirty="0">
                    <a:effectLst/>
                  </a:rPr>
                  <a:t>temperature is considered as 300K for </a:t>
                </a:r>
                <a:r>
                  <a:rPr lang="en-US" dirty="0" smtClean="0">
                    <a:effectLst/>
                  </a:rPr>
                  <a:t>simulation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79636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1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MESH DETAILS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1" y="1949186"/>
            <a:ext cx="3453628" cy="348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62" y="1949186"/>
            <a:ext cx="7429501" cy="34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GOVERNING EQUATION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/>
                  <a:t>For the fluid flow and the convective heat transfer conservation equations were taken as</a:t>
                </a:r>
              </a:p>
              <a:p>
                <a:r>
                  <a:rPr lang="en-US" dirty="0"/>
                  <a:t>Conservation Of Mass</a:t>
                </a:r>
              </a:p>
              <a:p>
                <a:pPr marL="3690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u)=0</a:t>
                </a:r>
              </a:p>
              <a:p>
                <a:r>
                  <a:rPr lang="en-US" dirty="0"/>
                  <a:t>Conservation Of Momentum</a:t>
                </a:r>
              </a:p>
              <a:p>
                <a:pPr marL="369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 smtClean="0"/>
                  <a:t>u*u</a:t>
                </a:r>
                <a:r>
                  <a:rPr lang="en-US" dirty="0"/>
                  <a:t>) = </a:t>
                </a:r>
                <a:r>
                  <a:rPr lang="en-US" dirty="0" smtClean="0"/>
                  <a:t>-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dirty="0" smtClean="0"/>
                  <a:t>+ </a:t>
                </a:r>
                <a:r>
                  <a:rPr lang="en-US" dirty="0"/>
                  <a:t>[w(u + (u)T)]</a:t>
                </a:r>
              </a:p>
              <a:p>
                <a:r>
                  <a:rPr lang="en-US" dirty="0"/>
                  <a:t>Conservation Of Energy</a:t>
                </a:r>
              </a:p>
              <a:p>
                <a:pPr marL="36900" indent="0">
                  <a:buNone/>
                </a:pPr>
                <a:r>
                  <a:rPr lang="en-US" dirty="0"/>
                  <a:t>w </a:t>
                </a:r>
                <a:r>
                  <a:rPr lang="en-US" dirty="0" err="1"/>
                  <a:t>Cpu</a:t>
                </a:r>
                <a:r>
                  <a:rPr lang="en-US" dirty="0"/>
                  <a:t> T = kw2T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9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TEMPERATURE CONTOUR OF SOLID FIN</a:t>
            </a:r>
            <a:endParaRPr lang="en-US" b="1" u="sng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36" y="1790010"/>
            <a:ext cx="7238628" cy="4357697"/>
          </a:xfrm>
        </p:spPr>
      </p:pic>
    </p:spTree>
    <p:extLst>
      <p:ext uri="{BB962C8B-B14F-4D97-AF65-F5344CB8AC3E}">
        <p14:creationId xmlns:p14="http://schemas.microsoft.com/office/powerpoint/2010/main" val="15553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VELOCITY CONTOUR OF SOLID FIN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2" y="1825934"/>
            <a:ext cx="7220376" cy="4199309"/>
          </a:xfrm>
        </p:spPr>
      </p:pic>
    </p:spTree>
    <p:extLst>
      <p:ext uri="{BB962C8B-B14F-4D97-AF65-F5344CB8AC3E}">
        <p14:creationId xmlns:p14="http://schemas.microsoft.com/office/powerpoint/2010/main" val="6108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VELOCITY VECTOR OF SOLID FIN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21" y="1831375"/>
            <a:ext cx="8001000" cy="4430632"/>
          </a:xfrm>
        </p:spPr>
      </p:pic>
    </p:spTree>
    <p:extLst>
      <p:ext uri="{BB962C8B-B14F-4D97-AF65-F5344CB8AC3E}">
        <p14:creationId xmlns:p14="http://schemas.microsoft.com/office/powerpoint/2010/main" val="48470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MODIFIED SOLID FIN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recognize that the convective heat transfer coefficient h, in general, varies along the fin.</a:t>
            </a:r>
          </a:p>
          <a:p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 smtClean="0"/>
              <a:t>value at a point is a strong function of the fluid motion at that point.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value of h is usually much lower at the </a:t>
            </a:r>
            <a:r>
              <a:rPr lang="en-US" i="1" dirty="0" smtClean="0"/>
              <a:t>fin base </a:t>
            </a:r>
            <a:r>
              <a:rPr lang="en-US" dirty="0" smtClean="0"/>
              <a:t>than it is at the </a:t>
            </a:r>
            <a:r>
              <a:rPr lang="en-US" i="1" dirty="0" smtClean="0"/>
              <a:t>fin tip </a:t>
            </a:r>
            <a:r>
              <a:rPr lang="en-US" dirty="0" smtClean="0"/>
              <a:t>because the fluid is surrounded by solid surfaces near the base, which disrupts it </a:t>
            </a:r>
            <a:r>
              <a:rPr lang="en-US" dirty="0" smtClean="0"/>
              <a:t>motion.</a:t>
            </a:r>
          </a:p>
          <a:p>
            <a:endParaRPr lang="en-US" i="1" dirty="0"/>
          </a:p>
          <a:p>
            <a:r>
              <a:rPr lang="en-US" dirty="0" smtClean="0"/>
              <a:t>So we have modified fin by placing some holes in fin surface.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5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MODIFIED SOLID FIN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221" y="2243065"/>
            <a:ext cx="5566033" cy="3037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28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223" y="-1162050"/>
            <a:ext cx="10353762" cy="97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316" y="1022156"/>
            <a:ext cx="3903134" cy="5068401"/>
          </a:xfrm>
        </p:spPr>
        <p:txBody>
          <a:bodyPr/>
          <a:lstStyle/>
          <a:p>
            <a:pPr marL="36900" indent="0">
              <a:buNone/>
            </a:pPr>
            <a:r>
              <a:rPr lang="en-US" u="sng" dirty="0" smtClean="0"/>
              <a:t>GROUP MEMBERS</a:t>
            </a:r>
          </a:p>
          <a:p>
            <a:pPr marL="36900" indent="0">
              <a:buNone/>
            </a:pPr>
            <a:r>
              <a:rPr lang="en-US" dirty="0" smtClean="0"/>
              <a:t>  JISHNU JAYARAJ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DEEPAK RAJ A S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PRAVEEN K PRASAD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VISHNU K P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DILDEEP T C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RIYAS V 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VISHNU K P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MIDHUN DAS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3171" y="4286250"/>
            <a:ext cx="3894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GUIDED BY</a:t>
            </a:r>
          </a:p>
          <a:p>
            <a:endParaRPr lang="en-US" u="sng" dirty="0"/>
          </a:p>
          <a:p>
            <a:r>
              <a:rPr lang="en-US" dirty="0" smtClean="0"/>
              <a:t>        NAVEEN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07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VELOCITY VECTOR FOR POROUS FIN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79" y="1810691"/>
            <a:ext cx="8637813" cy="4345179"/>
          </a:xfrm>
        </p:spPr>
      </p:pic>
    </p:spTree>
    <p:extLst>
      <p:ext uri="{BB962C8B-B14F-4D97-AF65-F5344CB8AC3E}">
        <p14:creationId xmlns:p14="http://schemas.microsoft.com/office/powerpoint/2010/main" val="327364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TEMPERATURE AND VELOCITY CONTOUR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2" y="2132366"/>
            <a:ext cx="5355772" cy="38789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2132366"/>
            <a:ext cx="5612963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2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54" y="2283144"/>
            <a:ext cx="5498566" cy="295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5923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EFFECT OF INCREASING HOLE DIA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4" y="1780949"/>
            <a:ext cx="2958571" cy="25216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54" y="1780948"/>
            <a:ext cx="3121479" cy="2521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372" y="1780949"/>
            <a:ext cx="3252107" cy="2521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044" y="4849586"/>
            <a:ext cx="1037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10mm hole </a:t>
            </a:r>
            <a:r>
              <a:rPr lang="en-US" dirty="0" err="1" smtClean="0"/>
              <a:t>dia</a:t>
            </a:r>
            <a:r>
              <a:rPr lang="en-US" dirty="0" smtClean="0"/>
              <a:t>                                         15mm hole </a:t>
            </a:r>
            <a:r>
              <a:rPr lang="en-US" dirty="0" err="1" smtClean="0"/>
              <a:t>dia</a:t>
            </a:r>
            <a:r>
              <a:rPr lang="en-US" dirty="0" smtClean="0"/>
              <a:t>                                        20mm hole </a:t>
            </a:r>
            <a:r>
              <a:rPr lang="en-US" dirty="0" err="1" smtClean="0"/>
              <a:t>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5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EFFECT OF HOLE DIA ON TEMPERATURE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07" y="2164671"/>
            <a:ext cx="4191378" cy="31829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7" y="2164670"/>
            <a:ext cx="4623707" cy="3182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521" y="5943600"/>
            <a:ext cx="991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23mm hole </a:t>
            </a:r>
            <a:r>
              <a:rPr lang="en-US" dirty="0" err="1" smtClean="0"/>
              <a:t>dia</a:t>
            </a:r>
            <a:r>
              <a:rPr lang="en-US" dirty="0" smtClean="0"/>
              <a:t>                                                                 variable hole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8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BASE TEMPERATURE COMPARISON</a:t>
            </a:r>
            <a:endParaRPr lang="en-US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9096371"/>
                  </p:ext>
                </p:extLst>
              </p:nvPr>
            </p:nvGraphicFramePr>
            <p:xfrm>
              <a:off x="913795" y="2491242"/>
              <a:ext cx="10353675" cy="296672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6200" dist="12700" dir="2700000" sy="-23000" kx="-800400" algn="bl" rotWithShape="0">
                        <a:prstClr val="black">
                          <a:alpha val="20000"/>
                        </a:prstClr>
                      </a:outerShdw>
                    </a:effectLst>
                    <a:tableStyleId>{D7AC3CCA-C797-4891-BE02-D94E43425B78}</a:tableStyleId>
                  </a:tblPr>
                  <a:tblGrid>
                    <a:gridCol w="3451225"/>
                    <a:gridCol w="3451225"/>
                    <a:gridCol w="345122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CASES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BASE TEMPERATURE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% DECREASE IN (</a:t>
                          </a:r>
                          <a:r>
                            <a:rPr lang="en-US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baseline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baseline="0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0mm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385.802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28.6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5mm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382.78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27.593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10mm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378.084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26.028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15mm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375.828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25.27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20mm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 375.645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25.21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23mm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 376.534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25.51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variable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 373.755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24.59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9096371"/>
                  </p:ext>
                </p:extLst>
              </p:nvPr>
            </p:nvGraphicFramePr>
            <p:xfrm>
              <a:off x="913795" y="2491242"/>
              <a:ext cx="10353675" cy="296672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6200" dist="12700" dir="2700000" sy="-23000" kx="-800400" algn="bl" rotWithShape="0">
                        <a:prstClr val="black">
                          <a:alpha val="20000"/>
                        </a:prstClr>
                      </a:outerShdw>
                    </a:effectLst>
                    <a:tableStyleId>{D7AC3CCA-C797-4891-BE02-D94E43425B78}</a:tableStyleId>
                  </a:tblPr>
                  <a:tblGrid>
                    <a:gridCol w="3451225"/>
                    <a:gridCol w="3451225"/>
                    <a:gridCol w="345122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CASES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BASE TEMPERATURE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764" t="-8197" r="-23280" b="-9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0mm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385.802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28.6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5mm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382.78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27.593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10mm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378.084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26.028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15mm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375.828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25.27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20mm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 375.645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25.21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23mm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 376.534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25.51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variable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  373.755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  24.59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550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BAR CHART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010" y="1731963"/>
            <a:ext cx="7037626" cy="4342266"/>
          </a:xfrm>
        </p:spPr>
      </p:pic>
    </p:spTree>
    <p:extLst>
      <p:ext uri="{BB962C8B-B14F-4D97-AF65-F5344CB8AC3E}">
        <p14:creationId xmlns:p14="http://schemas.microsoft.com/office/powerpoint/2010/main" val="1596142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EFFECT ON HEAT TRANSTER COEFFICENT</a:t>
            </a:r>
            <a:endParaRPr lang="en-US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6900" indent="0">
                  <a:buNone/>
                </a:pPr>
                <a:r>
                  <a:rPr lang="en-US" dirty="0" smtClean="0"/>
                  <a:t> Q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 smtClean="0"/>
                  <a:t> 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 smtClean="0"/>
                  <a:t> 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A</m:t>
                        </m:r>
                        <m:r>
                          <m:rPr>
                            <m:nor/>
                          </m:rPr>
                          <a:rPr lang="en-US" dirty="0"/>
                          <m:t> 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-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For solid fin </a:t>
                </a:r>
              </a:p>
              <a:p>
                <a:pPr marL="3690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heat flux = 240 kW/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/>
                  <a:t>= 385.802K</a:t>
                </a:r>
              </a:p>
              <a:p>
                <a:pPr marL="3690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= 300K</a:t>
                </a:r>
              </a:p>
              <a:p>
                <a:pPr marL="36900" indent="0">
                  <a:buNone/>
                </a:pPr>
                <a:r>
                  <a:rPr lang="en-US" dirty="0" smtClean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 smtClean="0"/>
                  <a:t>= 2.79 W/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812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TEMPERATURE DISTRIBUTION ON TOP ALONG LENGTH</a:t>
            </a:r>
            <a:endParaRPr lang="en-US" b="1" u="sn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952398"/>
            <a:ext cx="7461589" cy="4448402"/>
          </a:xfrm>
        </p:spPr>
      </p:pic>
    </p:spTree>
    <p:extLst>
      <p:ext uri="{BB962C8B-B14F-4D97-AF65-F5344CB8AC3E}">
        <p14:creationId xmlns:p14="http://schemas.microsoft.com/office/powerpoint/2010/main" val="309040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HEAT TRANSFER COEFF ALONG LENGTH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23" y="1731963"/>
            <a:ext cx="8762228" cy="4456566"/>
          </a:xfrm>
        </p:spPr>
      </p:pic>
    </p:spTree>
    <p:extLst>
      <p:ext uri="{BB962C8B-B14F-4D97-AF65-F5344CB8AC3E}">
        <p14:creationId xmlns:p14="http://schemas.microsoft.com/office/powerpoint/2010/main" val="127730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INTRODUCTION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Thermal management has become a critical aspect of today’s </a:t>
            </a:r>
            <a:r>
              <a:rPr lang="en-US" dirty="0" smtClean="0"/>
              <a:t>technology, which </a:t>
            </a:r>
            <a:r>
              <a:rPr lang="en-US" dirty="0"/>
              <a:t>often include many </a:t>
            </a:r>
            <a:r>
              <a:rPr lang="en-US" dirty="0" smtClean="0"/>
              <a:t>high-performance machines and </a:t>
            </a:r>
            <a:r>
              <a:rPr lang="en-US" dirty="0"/>
              <a:t>circuits that dissipate large amounts of heat. Many of these components require efficient cooling to prevent overheating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Recent development of high performance </a:t>
            </a:r>
            <a:r>
              <a:rPr lang="en-US" dirty="0" smtClean="0"/>
              <a:t>devices </a:t>
            </a:r>
            <a:r>
              <a:rPr lang="en-US" dirty="0"/>
              <a:t>has added the need for designing an efficient method for heat dissipation. </a:t>
            </a:r>
          </a:p>
          <a:p>
            <a:pPr marL="3690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/>
              <a:t>The performance of electronic system </a:t>
            </a:r>
            <a:r>
              <a:rPr lang="en-US" dirty="0" smtClean="0"/>
              <a:t>and machines deteriorates </a:t>
            </a:r>
            <a:r>
              <a:rPr lang="en-US" dirty="0"/>
              <a:t>precipitously when the temperature of </a:t>
            </a:r>
            <a:r>
              <a:rPr lang="en-US" dirty="0" smtClean="0"/>
              <a:t>the </a:t>
            </a:r>
            <a:r>
              <a:rPr lang="en-US" dirty="0"/>
              <a:t>devices trips beyond a certain threshold limit.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 smtClean="0"/>
              <a:t>EFFECTIVE HEAT TRANSFER COEFFICENT</a:t>
            </a:r>
            <a:endParaRPr lang="en-US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47021875"/>
                  </p:ext>
                </p:extLst>
              </p:nvPr>
            </p:nvGraphicFramePr>
            <p:xfrm>
              <a:off x="914400" y="1731963"/>
              <a:ext cx="10353675" cy="313944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6200" dist="12700" dir="2700000" sy="-23000" kx="-800400" algn="bl" rotWithShape="0">
                        <a:prstClr val="black">
                          <a:alpha val="20000"/>
                        </a:prstClr>
                      </a:outerShdw>
                    </a:effectLst>
                    <a:tableStyleId>{D7AC3CCA-C797-4891-BE02-D94E43425B78}</a:tableStyleId>
                  </a:tblPr>
                  <a:tblGrid>
                    <a:gridCol w="3451225"/>
                    <a:gridCol w="3451225"/>
                    <a:gridCol w="345122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CASES</a:t>
                          </a:r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EFF HEAT TRANSFER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COEFFICENT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𝒆𝒇𝒇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% INCREASE</a:t>
                          </a:r>
                          <a:r>
                            <a:rPr lang="en-US" baseline="0" dirty="0" smtClean="0"/>
                            <a:t> IN EFFECTIVE HEAT TRANSFER COEFFICENT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5mm hole</a:t>
                          </a:r>
                          <a:endParaRPr lang="en-US" dirty="0"/>
                        </a:p>
                      </a:txBody>
                      <a:tcP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2.899   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3.65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10mm</a:t>
                          </a:r>
                          <a:r>
                            <a:rPr lang="en-US" baseline="0" dirty="0" smtClean="0"/>
                            <a:t>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</a:t>
                          </a:r>
                          <a:r>
                            <a:rPr lang="en-US" baseline="0" dirty="0" smtClean="0"/>
                            <a:t> 3.074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9.88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15</a:t>
                          </a:r>
                          <a:r>
                            <a:rPr lang="en-US" baseline="0" dirty="0" smtClean="0"/>
                            <a:t>mm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3.165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13.15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20mm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3.173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13.42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23mm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</a:t>
                          </a:r>
                          <a:r>
                            <a:rPr lang="en-US" baseline="0" dirty="0" smtClean="0"/>
                            <a:t>3.136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12.11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variable hole 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</a:t>
                          </a:r>
                          <a:r>
                            <a:rPr lang="en-US" baseline="0" dirty="0" smtClean="0"/>
                            <a:t> 3.253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16.28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47021875"/>
                  </p:ext>
                </p:extLst>
              </p:nvPr>
            </p:nvGraphicFramePr>
            <p:xfrm>
              <a:off x="914400" y="1731963"/>
              <a:ext cx="10353675" cy="313944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76200" dist="12700" dir="2700000" sy="-23000" kx="-800400" algn="bl" rotWithShape="0">
                        <a:prstClr val="black">
                          <a:alpha val="20000"/>
                        </a:prstClr>
                      </a:outerShdw>
                    </a:effectLst>
                    <a:tableStyleId>{D7AC3CCA-C797-4891-BE02-D94E43425B78}</a:tableStyleId>
                  </a:tblPr>
                  <a:tblGrid>
                    <a:gridCol w="3451225"/>
                    <a:gridCol w="3451225"/>
                    <a:gridCol w="3451225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   CASES</a:t>
                          </a:r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blipFill rotWithShape="0">
                          <a:blip r:embed="rId2"/>
                          <a:stretch>
                            <a:fillRect l="-101940" t="-3333" r="-124339" b="-33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% INCREASE</a:t>
                          </a:r>
                          <a:r>
                            <a:rPr lang="en-US" baseline="0" dirty="0" smtClean="0"/>
                            <a:t> IN EFFECTIVE HEAT TRANSFER COEFFICENT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5mm hole</a:t>
                          </a:r>
                          <a:endParaRPr lang="en-US" dirty="0"/>
                        </a:p>
                      </a:txBody>
                      <a:tcPr>
                        <a:lnT w="12700" cmpd="sng">
                          <a:noFill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2.899   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3.65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10mm</a:t>
                          </a:r>
                          <a:r>
                            <a:rPr lang="en-US" baseline="0" dirty="0" smtClean="0"/>
                            <a:t>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</a:t>
                          </a:r>
                          <a:r>
                            <a:rPr lang="en-US" baseline="0" dirty="0" smtClean="0"/>
                            <a:t> 3.074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9.88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15</a:t>
                          </a:r>
                          <a:r>
                            <a:rPr lang="en-US" baseline="0" dirty="0" smtClean="0"/>
                            <a:t>mm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3.165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13.15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20mm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3.173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13.42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     23mm hole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</a:t>
                          </a:r>
                          <a:r>
                            <a:rPr lang="en-US" baseline="0" dirty="0" smtClean="0"/>
                            <a:t>3.136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12.11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          variable hole 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             </a:t>
                          </a:r>
                          <a:r>
                            <a:rPr lang="en-US" baseline="0" dirty="0" smtClean="0"/>
                            <a:t> 3.253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16.28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9015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FUTURE SCOPE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 smtClean="0"/>
              <a:t>We can also analyze the heat transfer coefficient by increasing the number of holes.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48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REFERENCE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HEAT AND MASS TRANSFER by </a:t>
            </a:r>
            <a:r>
              <a:rPr lang="en-US" dirty="0" err="1" smtClean="0"/>
              <a:t>Yunus</a:t>
            </a:r>
            <a:r>
              <a:rPr lang="en-US" dirty="0" smtClean="0"/>
              <a:t> A </a:t>
            </a:r>
            <a:r>
              <a:rPr lang="en-US" dirty="0" err="1" smtClean="0"/>
              <a:t>Cengel</a:t>
            </a:r>
            <a:r>
              <a:rPr lang="en-US" dirty="0" smtClean="0"/>
              <a:t> and </a:t>
            </a:r>
            <a:r>
              <a:rPr lang="en-US" dirty="0" err="1" smtClean="0"/>
              <a:t>Afshin</a:t>
            </a:r>
            <a:r>
              <a:rPr lang="en-US" dirty="0" smtClean="0"/>
              <a:t> J </a:t>
            </a:r>
            <a:r>
              <a:rPr lang="en-US" dirty="0" err="1" smtClean="0"/>
              <a:t>Ghajar</a:t>
            </a:r>
            <a:r>
              <a:rPr lang="en-US" dirty="0" smtClean="0"/>
              <a:t> 4</a:t>
            </a:r>
            <a:r>
              <a:rPr lang="en-US" baseline="30000" dirty="0" smtClean="0"/>
              <a:t>th</a:t>
            </a:r>
            <a:r>
              <a:rPr lang="en-US" dirty="0" smtClean="0"/>
              <a:t> edition ,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Tata McGraw Hill Education Private Limited ,NEW DELHI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Golnoosh</a:t>
            </a:r>
            <a:r>
              <a:rPr lang="en-US" dirty="0" smtClean="0"/>
              <a:t> </a:t>
            </a:r>
            <a:r>
              <a:rPr lang="en-US" dirty="0" err="1" smtClean="0"/>
              <a:t>Mostafavi</a:t>
            </a:r>
            <a:r>
              <a:rPr lang="en-US" dirty="0" smtClean="0"/>
              <a:t> “NATURAL CONVECTIVEHEAT TRANSFER FROM INTRUPTED RECTANGULAR FINS” </a:t>
            </a:r>
            <a:r>
              <a:rPr lang="en-US" dirty="0" err="1" smtClean="0"/>
              <a:t>nov</a:t>
            </a:r>
            <a:r>
              <a:rPr lang="en-US" dirty="0" smtClean="0"/>
              <a:t> 2012 in university of TEHRAN.</a:t>
            </a:r>
            <a:endParaRPr lang="en-US" dirty="0" smtClean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2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FINS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Fins enhances heat transfer from a surface by exposing a larger surface area to convection and radiation.</a:t>
                </a:r>
              </a:p>
              <a:p>
                <a:r>
                  <a:rPr lang="en-US" dirty="0" smtClean="0"/>
                  <a:t>The rate of heat transfer from a surface at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to the surrounding medium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is given by Newton's law of cooling as</a:t>
                </a:r>
              </a:p>
              <a:p>
                <a:pPr marL="3690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     =       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marL="3690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                                              h   -  convective heat transfer coefficient (W/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K)</a:t>
                </a:r>
              </a:p>
              <a:p>
                <a:pPr marL="3690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-  heat transfer surface area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</a:p>
              <a:p>
                <a:pPr marL="3690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                                            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HEAT TRANSFER IN FINS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87" y="1731963"/>
            <a:ext cx="4611888" cy="4059237"/>
          </a:xfrm>
        </p:spPr>
      </p:pic>
    </p:spTree>
    <p:extLst>
      <p:ext uri="{BB962C8B-B14F-4D97-AF65-F5344CB8AC3E}">
        <p14:creationId xmlns:p14="http://schemas.microsoft.com/office/powerpoint/2010/main" val="40186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OBJECTIVE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develop a CFD model of rectangular fin enclosed in a air domain and then to optimize the heat transfer.</a:t>
            </a:r>
          </a:p>
          <a:p>
            <a:endParaRPr lang="en-US" dirty="0" smtClean="0"/>
          </a:p>
          <a:p>
            <a:r>
              <a:rPr lang="en-US" dirty="0" smtClean="0"/>
              <a:t>To analyze the thermal performance of fin by comparing temperature contour and velocity contour ,also to study velocity vector.</a:t>
            </a:r>
          </a:p>
          <a:p>
            <a:endParaRPr lang="en-US" dirty="0" smtClean="0"/>
          </a:p>
          <a:p>
            <a:r>
              <a:rPr lang="en-US" dirty="0" smtClean="0"/>
              <a:t>To compare results of solid fin with porous fin.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SOFTWARE USED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u="sng" dirty="0" smtClean="0"/>
              <a:t>ANSYS 16.0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GEOMETRY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the model is made in ansys design modeler.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MESHING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meshing was done in ansys 16.0 mesh tool.</a:t>
            </a:r>
          </a:p>
          <a:p>
            <a:pPr marL="36900" indent="0">
              <a:buNone/>
            </a:pPr>
            <a:r>
              <a:rPr lang="en-US" dirty="0" smtClean="0"/>
              <a:t>              SIMULATION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the CFD model was simulated in ansys 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 smtClean="0"/>
              <a:t>GEOMETRIC PARAMETERS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86055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dirty="0" smtClean="0"/>
              <a:t>Fin</a:t>
            </a:r>
          </a:p>
          <a:p>
            <a:pPr marL="36900" indent="0">
              <a:buNone/>
            </a:pPr>
            <a:r>
              <a:rPr lang="en-US" dirty="0" smtClean="0"/>
              <a:t>                                   type     :       solid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length    </a:t>
            </a:r>
            <a:r>
              <a:rPr lang="en-US" dirty="0" smtClean="0"/>
              <a:t>:        100mm</a:t>
            </a:r>
            <a:endParaRPr lang="en-US" dirty="0" smtClean="0"/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breadth   </a:t>
            </a:r>
            <a:r>
              <a:rPr lang="en-US" dirty="0" smtClean="0"/>
              <a:t>:        50mm</a:t>
            </a:r>
            <a:endParaRPr lang="en-US" dirty="0" smtClean="0"/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height    </a:t>
            </a:r>
            <a:r>
              <a:rPr lang="en-US" dirty="0" smtClean="0"/>
              <a:t>:         5mm</a:t>
            </a:r>
            <a:endParaRPr lang="en-US" dirty="0" smtClean="0"/>
          </a:p>
          <a:p>
            <a:pPr marL="36900" indent="0">
              <a:buNone/>
            </a:pPr>
            <a:r>
              <a:rPr lang="en-US" dirty="0" smtClean="0"/>
              <a:t>Air domain 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type     :       fluid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length     : </a:t>
            </a:r>
            <a:r>
              <a:rPr lang="en-US" dirty="0" smtClean="0"/>
              <a:t>      200mm</a:t>
            </a:r>
            <a:endParaRPr lang="en-US" dirty="0" smtClean="0"/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breadth   </a:t>
            </a:r>
            <a:r>
              <a:rPr lang="en-US" dirty="0" smtClean="0"/>
              <a:t>:        200mm</a:t>
            </a:r>
            <a:endParaRPr lang="en-US" dirty="0" smtClean="0"/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</a:t>
            </a:r>
            <a:r>
              <a:rPr lang="en-US" dirty="0" smtClean="0"/>
              <a:t>height    :        200mm</a:t>
            </a:r>
            <a:endParaRPr lang="en-US" dirty="0" smtClean="0"/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618" y="391887"/>
            <a:ext cx="10353762" cy="753290"/>
          </a:xfrm>
        </p:spPr>
        <p:txBody>
          <a:bodyPr>
            <a:normAutofit/>
          </a:bodyPr>
          <a:lstStyle/>
          <a:p>
            <a:pPr algn="l"/>
            <a:r>
              <a:rPr lang="en-US" b="1" u="sng" dirty="0" smtClean="0"/>
              <a:t>GEOMETRY</a:t>
            </a:r>
            <a:endParaRPr lang="en-US" b="1" u="sng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58" y="1453243"/>
            <a:ext cx="6278337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7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386</TotalTime>
  <Words>755</Words>
  <Application>Microsoft Office PowerPoint</Application>
  <PresentationFormat>Widescreen</PresentationFormat>
  <Paragraphs>174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Calisto MT</vt:lpstr>
      <vt:lpstr>Cambria Math</vt:lpstr>
      <vt:lpstr>Trebuchet MS</vt:lpstr>
      <vt:lpstr>Wingdings 2</vt:lpstr>
      <vt:lpstr>Slate</vt:lpstr>
      <vt:lpstr>NUMERICAL ANALYSIS ON HEAT TRANSFER ENHANCEMENT OF POROUS FIN</vt:lpstr>
      <vt:lpstr>PowerPoint Presentation</vt:lpstr>
      <vt:lpstr>INTRODUCTION</vt:lpstr>
      <vt:lpstr>FINS</vt:lpstr>
      <vt:lpstr>HEAT TRANSFER IN FINS</vt:lpstr>
      <vt:lpstr>OBJECTIVE</vt:lpstr>
      <vt:lpstr>SOFTWARE USED</vt:lpstr>
      <vt:lpstr>GEOMETRIC PARAMETERS</vt:lpstr>
      <vt:lpstr>GEOMETRY</vt:lpstr>
      <vt:lpstr>GRID INDEPENDENT STUDY</vt:lpstr>
      <vt:lpstr>ASSUMPTIONS AND BOUNDARY CONDITIONS</vt:lpstr>
      <vt:lpstr>ASSUMPTIONS (CONT)</vt:lpstr>
      <vt:lpstr>MESH DETAILS</vt:lpstr>
      <vt:lpstr>GOVERNING EQUATION</vt:lpstr>
      <vt:lpstr>TEMPERATURE CONTOUR OF SOLID FIN</vt:lpstr>
      <vt:lpstr>VELOCITY CONTOUR OF SOLID FIN</vt:lpstr>
      <vt:lpstr>VELOCITY VECTOR OF SOLID FIN</vt:lpstr>
      <vt:lpstr>MODIFIED SOLID FIN</vt:lpstr>
      <vt:lpstr>MODIFIED SOLID FIN</vt:lpstr>
      <vt:lpstr>VELOCITY VECTOR FOR POROUS FIN</vt:lpstr>
      <vt:lpstr>TEMPERATURE AND VELOCITY CONTOUR</vt:lpstr>
      <vt:lpstr>PowerPoint Presentation</vt:lpstr>
      <vt:lpstr>EFFECT OF INCREASING HOLE DIA</vt:lpstr>
      <vt:lpstr>EFFECT OF HOLE DIA ON TEMPERATURE</vt:lpstr>
      <vt:lpstr>BASE TEMPERATURE COMPARISON</vt:lpstr>
      <vt:lpstr>BAR CHART</vt:lpstr>
      <vt:lpstr>EFFECT ON HEAT TRANSTER COEFFICENT</vt:lpstr>
      <vt:lpstr>TEMPERATURE DISTRIBUTION ON TOP ALONG LENGTH</vt:lpstr>
      <vt:lpstr>HEAT TRANSFER COEFF ALONG LENGTH</vt:lpstr>
      <vt:lpstr>EFFECTIVE HEAT TRANSFER COEFFICENT</vt:lpstr>
      <vt:lpstr>FUTURE SCOPE</vt:lpstr>
      <vt:lpstr>REFERENCE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ANALYSIS ON HEAT TRANSFER ENHANCEMENT OF POROUS FIN</dc:title>
  <dc:creator>MODEL</dc:creator>
  <cp:lastModifiedBy>MODEL</cp:lastModifiedBy>
  <cp:revision>41</cp:revision>
  <dcterms:created xsi:type="dcterms:W3CDTF">2016-04-14T16:42:11Z</dcterms:created>
  <dcterms:modified xsi:type="dcterms:W3CDTF">2016-04-15T06:56:23Z</dcterms:modified>
</cp:coreProperties>
</file>